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media/image2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305" r:id="rId3"/>
    <p:sldId id="271" r:id="rId4"/>
    <p:sldId id="258" r:id="rId5"/>
    <p:sldId id="259" r:id="rId6"/>
    <p:sldId id="260" r:id="rId7"/>
    <p:sldId id="302" r:id="rId8"/>
    <p:sldId id="312" r:id="rId9"/>
    <p:sldId id="311" r:id="rId10"/>
    <p:sldId id="309" r:id="rId11"/>
    <p:sldId id="308" r:id="rId12"/>
    <p:sldId id="306" r:id="rId13"/>
    <p:sldId id="317" r:id="rId14"/>
    <p:sldId id="316" r:id="rId15"/>
    <p:sldId id="315" r:id="rId16"/>
    <p:sldId id="314" r:id="rId17"/>
    <p:sldId id="313" r:id="rId18"/>
    <p:sldId id="318" r:id="rId19"/>
    <p:sldId id="319" r:id="rId20"/>
    <p:sldId id="320" r:id="rId21"/>
    <p:sldId id="303" r:id="rId22"/>
    <p:sldId id="321" r:id="rId23"/>
    <p:sldId id="323" r:id="rId24"/>
    <p:sldId id="322" r:id="rId25"/>
    <p:sldId id="324" r:id="rId26"/>
    <p:sldId id="325" r:id="rId27"/>
    <p:sldId id="326" r:id="rId28"/>
    <p:sldId id="304" r:id="rId29"/>
    <p:sldId id="327" r:id="rId30"/>
    <p:sldId id="273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yu chen" initials="jc" lastIdx="1" clrIdx="0">
    <p:extLst>
      <p:ext uri="{19B8F6BF-5375-455C-9EA6-DF929625EA0E}">
        <p15:presenceInfo xmlns:p15="http://schemas.microsoft.com/office/powerpoint/2012/main" userId="84d4a4a444b7f9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8A"/>
    <a:srgbClr val="335899"/>
    <a:srgbClr val="3F6AB7"/>
    <a:srgbClr val="7991CE"/>
    <a:srgbClr val="B3BEDF"/>
    <a:srgbClr val="0171C5"/>
    <a:srgbClr val="7E3A66"/>
    <a:srgbClr val="7E6CC3"/>
    <a:srgbClr val="68578F"/>
    <a:srgbClr val="3F5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29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955" y="72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2019869" y="5501898"/>
            <a:ext cx="10172131" cy="1284102"/>
          </a:xfrm>
          <a:prstGeom prst="roundRect">
            <a:avLst>
              <a:gd name="adj" fmla="val 0"/>
            </a:avLst>
          </a:prstGeom>
          <a:solidFill>
            <a:srgbClr val="004F8A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0" y="5501898"/>
            <a:ext cx="3048000" cy="1284102"/>
          </a:xfrm>
          <a:custGeom>
            <a:avLst/>
            <a:gdLst>
              <a:gd name="connsiteX0" fmla="*/ 0 w 3036468"/>
              <a:gd name="connsiteY0" fmla="*/ 0 h 1800000"/>
              <a:gd name="connsiteX1" fmla="*/ 3036468 w 3036468"/>
              <a:gd name="connsiteY1" fmla="*/ 0 h 1800000"/>
              <a:gd name="connsiteX2" fmla="*/ 2061536 w 3036468"/>
              <a:gd name="connsiteY2" fmla="*/ 1800000 h 1800000"/>
              <a:gd name="connsiteX3" fmla="*/ 0 w 3036468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468" h="1800000">
                <a:moveTo>
                  <a:pt x="0" y="0"/>
                </a:moveTo>
                <a:lnTo>
                  <a:pt x="3036468" y="0"/>
                </a:lnTo>
                <a:lnTo>
                  <a:pt x="2061536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429898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43201" y="5970198"/>
            <a:ext cx="9448799" cy="522360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2" y="5611454"/>
            <a:ext cx="1100407" cy="110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47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2" y="238790"/>
            <a:ext cx="528467" cy="5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41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813176" cy="6858000"/>
          </a:xfrm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4682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2" y="238790"/>
            <a:ext cx="528467" cy="5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97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789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845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" y="1"/>
            <a:ext cx="10468725" cy="9525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096000" y="6108700"/>
            <a:ext cx="6096000" cy="7493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5F89-3C37-49A6-B7CC-41D189EEC0B1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9001C-556A-4238-A7E0-2B72E20C5D7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6350" y="5349875"/>
            <a:ext cx="8286750" cy="1511300"/>
          </a:xfrm>
          <a:custGeom>
            <a:avLst/>
            <a:gdLst>
              <a:gd name="connsiteX0" fmla="*/ 0 w 7404100"/>
              <a:gd name="connsiteY0" fmla="*/ 0 h 1498600"/>
              <a:gd name="connsiteX1" fmla="*/ 74041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7404100"/>
              <a:gd name="connsiteY0" fmla="*/ 0 h 1498600"/>
              <a:gd name="connsiteX1" fmla="*/ 61214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8280400"/>
              <a:gd name="connsiteY0" fmla="*/ 0 h 1511300"/>
              <a:gd name="connsiteX1" fmla="*/ 6121400 w 8280400"/>
              <a:gd name="connsiteY1" fmla="*/ 0 h 1511300"/>
              <a:gd name="connsiteX2" fmla="*/ 8280400 w 8280400"/>
              <a:gd name="connsiteY2" fmla="*/ 1511300 h 1511300"/>
              <a:gd name="connsiteX3" fmla="*/ 0 w 8280400"/>
              <a:gd name="connsiteY3" fmla="*/ 1498600 h 1511300"/>
              <a:gd name="connsiteX4" fmla="*/ 0 w 8280400"/>
              <a:gd name="connsiteY4" fmla="*/ 0 h 1511300"/>
              <a:gd name="connsiteX0" fmla="*/ 6350 w 8286750"/>
              <a:gd name="connsiteY0" fmla="*/ 0 h 1511300"/>
              <a:gd name="connsiteX1" fmla="*/ 6127750 w 8286750"/>
              <a:gd name="connsiteY1" fmla="*/ 0 h 1511300"/>
              <a:gd name="connsiteX2" fmla="*/ 8286750 w 8286750"/>
              <a:gd name="connsiteY2" fmla="*/ 1511300 h 1511300"/>
              <a:gd name="connsiteX3" fmla="*/ 0 w 8286750"/>
              <a:gd name="connsiteY3" fmla="*/ 1504950 h 1511300"/>
              <a:gd name="connsiteX4" fmla="*/ 6350 w 8286750"/>
              <a:gd name="connsiteY4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6750" h="1511300">
                <a:moveTo>
                  <a:pt x="6350" y="0"/>
                </a:moveTo>
                <a:lnTo>
                  <a:pt x="6127750" y="0"/>
                </a:lnTo>
                <a:lnTo>
                  <a:pt x="8286750" y="1511300"/>
                </a:lnTo>
                <a:lnTo>
                  <a:pt x="0" y="1504950"/>
                </a:lnTo>
                <a:cubicBezTo>
                  <a:pt x="2117" y="1003300"/>
                  <a:pt x="4233" y="501650"/>
                  <a:pt x="6350" y="0"/>
                </a:cubicBez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121900" y="0"/>
            <a:ext cx="2070100" cy="825500"/>
          </a:xfrm>
          <a:custGeom>
            <a:avLst/>
            <a:gdLst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0 w 2692400"/>
              <a:gd name="connsiteY3" fmla="*/ 825500 h 825500"/>
              <a:gd name="connsiteX4" fmla="*/ 0 w 2692400"/>
              <a:gd name="connsiteY4" fmla="*/ 0 h 825500"/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965200 w 2692400"/>
              <a:gd name="connsiteY3" fmla="*/ 825500 h 825500"/>
              <a:gd name="connsiteX4" fmla="*/ 0 w 2692400"/>
              <a:gd name="connsiteY4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825500">
                <a:moveTo>
                  <a:pt x="0" y="0"/>
                </a:moveTo>
                <a:lnTo>
                  <a:pt x="2692400" y="0"/>
                </a:lnTo>
                <a:lnTo>
                  <a:pt x="2692400" y="825500"/>
                </a:lnTo>
                <a:lnTo>
                  <a:pt x="965200" y="825500"/>
                </a:lnTo>
                <a:lnTo>
                  <a:pt x="0" y="0"/>
                </a:ln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3699" y="5816203"/>
            <a:ext cx="6355444" cy="800893"/>
          </a:xfrm>
        </p:spPr>
        <p:txBody>
          <a:bodyPr anchor="b"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53400" y="6285706"/>
            <a:ext cx="3966030" cy="5064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25" y="34567"/>
            <a:ext cx="754150" cy="756366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26999" y="5718629"/>
            <a:ext cx="139701" cy="95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936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72000"/>
            <a:ext cx="10515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DB26E-7550-4A68-B9ED-0930F4C79F79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59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E9A7D02-084D-4F11-A75B-448D86D8D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 err="1"/>
              <a:t>ResNet</a:t>
            </a:r>
            <a:r>
              <a:rPr lang="zh-CN" altLang="en-US" dirty="0"/>
              <a:t>的思考</a:t>
            </a:r>
          </a:p>
        </p:txBody>
      </p:sp>
      <p:sp>
        <p:nvSpPr>
          <p:cNvPr id="11" name="副标题 10">
            <a:extLst>
              <a:ext uri="{FF2B5EF4-FFF2-40B4-BE49-F238E27FC236}">
                <a16:creationId xmlns:a16="http://schemas.microsoft.com/office/drawing/2014/main" id="{91EBAAD1-F2B1-4EFE-8976-0BA02EB1D0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陈佳禹</a:t>
            </a:r>
          </a:p>
        </p:txBody>
      </p:sp>
    </p:spTree>
    <p:extLst>
      <p:ext uri="{BB962C8B-B14F-4D97-AF65-F5344CB8AC3E}">
        <p14:creationId xmlns:p14="http://schemas.microsoft.com/office/powerpoint/2010/main" val="600245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2C6EE-F1DF-46C9-8682-7FE6F706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ResNet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13EEBC-F57F-4D21-A63D-AAF81D509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4" y="1306465"/>
            <a:ext cx="3943241" cy="21094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2A3832B-79C2-4A95-AD5E-CB484B113C0E}"/>
              </a:ext>
            </a:extLst>
          </p:cNvPr>
          <p:cNvSpPr txBox="1"/>
          <p:nvPr/>
        </p:nvSpPr>
        <p:spPr>
          <a:xfrm>
            <a:off x="6728759" y="2226151"/>
            <a:ext cx="49574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多角度理解残差结构：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残差角度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记忆角度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回传角度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集成角度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D8B14C6-C008-42C9-85D7-C4F1AD186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19" y="4105317"/>
            <a:ext cx="5276850" cy="16573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07B0EA8-31A4-4651-B9EB-3B9133C1F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011" y="2964815"/>
            <a:ext cx="525624" cy="36471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3B7E3C7-1DEE-4286-8ECE-B23F5C9596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759" y="1404349"/>
            <a:ext cx="1877454" cy="34727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928D9F3-27BD-4581-A138-08B0BAE49216}"/>
              </a:ext>
            </a:extLst>
          </p:cNvPr>
          <p:cNvSpPr txBox="1"/>
          <p:nvPr/>
        </p:nvSpPr>
        <p:spPr>
          <a:xfrm>
            <a:off x="2461117" y="3551319"/>
            <a:ext cx="219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FBD0C5C-A32A-4C45-80E4-9D119041E9FE}"/>
              </a:ext>
            </a:extLst>
          </p:cNvPr>
          <p:cNvSpPr txBox="1"/>
          <p:nvPr/>
        </p:nvSpPr>
        <p:spPr>
          <a:xfrm>
            <a:off x="2223247" y="5893157"/>
            <a:ext cx="218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ResNet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集成学习</a:t>
            </a:r>
          </a:p>
        </p:txBody>
      </p:sp>
    </p:spTree>
    <p:extLst>
      <p:ext uri="{BB962C8B-B14F-4D97-AF65-F5344CB8AC3E}">
        <p14:creationId xmlns:p14="http://schemas.microsoft.com/office/powerpoint/2010/main" val="30265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F518E9-C7B0-4D0E-BB85-A30C402B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ResNet</a:t>
            </a:r>
            <a:r>
              <a:rPr lang="zh-CN" altLang="en-US" dirty="0"/>
              <a:t>模块改进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8DFCB5-D641-46B4-A128-24C59E0C0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44456" y="-1078110"/>
            <a:ext cx="2968589" cy="67816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4261AE9-6F48-4F61-833E-215C1631C24D}"/>
              </a:ext>
            </a:extLst>
          </p:cNvPr>
          <p:cNvSpPr txBox="1"/>
          <p:nvPr/>
        </p:nvSpPr>
        <p:spPr>
          <a:xfrm>
            <a:off x="5252887" y="3874352"/>
            <a:ext cx="222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网络结构对比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A739A6-17D7-4780-B9BA-701CCFFAA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746" y="4321006"/>
            <a:ext cx="5060007" cy="186679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DDA342E-1C57-4016-B419-AEAE237E84D6}"/>
              </a:ext>
            </a:extLst>
          </p:cNvPr>
          <p:cNvSpPr txBox="1"/>
          <p:nvPr/>
        </p:nvSpPr>
        <p:spPr>
          <a:xfrm>
            <a:off x="4636245" y="6080460"/>
            <a:ext cx="271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原始模块和改进模块对比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EBA2051-86B4-4FF3-B777-9010982C88CA}"/>
              </a:ext>
            </a:extLst>
          </p:cNvPr>
          <p:cNvGrpSpPr/>
          <p:nvPr/>
        </p:nvGrpSpPr>
        <p:grpSpPr>
          <a:xfrm>
            <a:off x="9219596" y="1144387"/>
            <a:ext cx="1966130" cy="1247327"/>
            <a:chOff x="8236530" y="4184418"/>
            <a:chExt cx="1966130" cy="1247327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91906D3-F488-4B41-8ABE-45F5E9CF9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530" y="5180263"/>
              <a:ext cx="1966130" cy="25148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EAD8D36-F3EA-4E50-B70F-D7D40F1F9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531" y="4553470"/>
              <a:ext cx="1760373" cy="236240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52A8420-3AC1-43AA-97FF-CB7C4E098F97}"/>
                </a:ext>
              </a:extLst>
            </p:cNvPr>
            <p:cNvSpPr txBox="1"/>
            <p:nvPr/>
          </p:nvSpPr>
          <p:spPr>
            <a:xfrm>
              <a:off x="8236530" y="4184418"/>
              <a:ext cx="861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实线：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C51DAF3-6DE0-46D0-A54F-94B9BF716FF6}"/>
                </a:ext>
              </a:extLst>
            </p:cNvPr>
            <p:cNvSpPr txBox="1"/>
            <p:nvPr/>
          </p:nvSpPr>
          <p:spPr>
            <a:xfrm>
              <a:off x="8236530" y="4800084"/>
              <a:ext cx="861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虚线：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085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9CA55-8CB2-46D2-94AE-4AA34786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ResNet</a:t>
            </a:r>
            <a:r>
              <a:rPr lang="zh-CN" altLang="en-US" dirty="0"/>
              <a:t>实验和后续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AF8CAA-B5F2-4D91-BA7F-D74ABEC7F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43" y="2001448"/>
            <a:ext cx="4814857" cy="26180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6E001F5-3B33-4BBC-8D06-6AB5854ACCB4}"/>
              </a:ext>
            </a:extLst>
          </p:cNvPr>
          <p:cNvSpPr txBox="1"/>
          <p:nvPr/>
        </p:nvSpPr>
        <p:spPr>
          <a:xfrm>
            <a:off x="2406606" y="4908163"/>
            <a:ext cx="216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9F3E0C-B955-4262-9D72-23477242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244" y="1882935"/>
            <a:ext cx="2338988" cy="285510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0269B2-14B5-45A1-8AC9-D47BF7A8B06E}"/>
              </a:ext>
            </a:extLst>
          </p:cNvPr>
          <p:cNvSpPr txBox="1"/>
          <p:nvPr/>
        </p:nvSpPr>
        <p:spPr>
          <a:xfrm>
            <a:off x="7097244" y="4916074"/>
            <a:ext cx="339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ResNet-1202 degradation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01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5807D-A8AA-47EF-8395-5610FFE5D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ResNetV2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C43855-8B66-4516-8EDC-B3B004BD7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1367705"/>
            <a:ext cx="7291625" cy="31620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3AEFCF-4031-48BD-96BC-EA72D39D6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4371250"/>
            <a:ext cx="7291625" cy="10700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2337A8-C003-4B5C-BB62-E6C64040B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5441264"/>
            <a:ext cx="7291625" cy="75430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ECF9BF3-783B-4A10-83E7-FD8C980B8DB5}"/>
              </a:ext>
            </a:extLst>
          </p:cNvPr>
          <p:cNvSpPr txBox="1"/>
          <p:nvPr/>
        </p:nvSpPr>
        <p:spPr>
          <a:xfrm>
            <a:off x="1095824" y="951069"/>
            <a:ext cx="2507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公式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推导</a:t>
            </a:r>
          </a:p>
        </p:txBody>
      </p:sp>
    </p:spTree>
    <p:extLst>
      <p:ext uri="{BB962C8B-B14F-4D97-AF65-F5344CB8AC3E}">
        <p14:creationId xmlns:p14="http://schemas.microsoft.com/office/powerpoint/2010/main" val="397255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4A1978-B996-43C5-ABB0-9D3742FD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On the Importance of Identity Skip Connections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BCD0FC-E585-4EEC-8F9A-C70C4E4C3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19" y="1990026"/>
            <a:ext cx="8538681" cy="37318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D9FD29-DAFF-455E-B833-D6198C1EB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19" y="1285450"/>
            <a:ext cx="3406816" cy="27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7E44EB-2225-4E7E-A676-8AE5E1993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on Skip Connections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03D05C-D7C5-43A1-9D52-CD2C021F0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492" y="1175005"/>
            <a:ext cx="4359018" cy="42751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606BF4B-641C-4A85-A2CA-C4E6908D77C2}"/>
              </a:ext>
            </a:extLst>
          </p:cNvPr>
          <p:cNvSpPr txBox="1"/>
          <p:nvPr/>
        </p:nvSpPr>
        <p:spPr>
          <a:xfrm>
            <a:off x="4002199" y="5498329"/>
            <a:ext cx="418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types of shortcut connections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136B3DE-A04B-4678-B85B-D77CA9249D7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422062" y="3020212"/>
            <a:ext cx="338029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he gating and 1x1 convolutional shortcouts introduce more parameters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420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5C18B-4B81-403F-8A90-9C0C4605A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 the Usage of Activation Functions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E79074-9325-45AA-97E2-595556A5A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068" y="986749"/>
            <a:ext cx="6615863" cy="3038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FD369A-9E41-4B91-84F8-8BD060C26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50" y="1421926"/>
            <a:ext cx="5459506" cy="29415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88AF709-88A7-4F7A-BEF2-92149B6B6FB5}"/>
              </a:ext>
            </a:extLst>
          </p:cNvPr>
          <p:cNvSpPr txBox="1"/>
          <p:nvPr/>
        </p:nvSpPr>
        <p:spPr>
          <a:xfrm>
            <a:off x="1511785" y="4523696"/>
            <a:ext cx="334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usages of activation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DDEEA47-1462-4847-80D6-D76C48314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271" y="1764856"/>
            <a:ext cx="6005080" cy="225571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5E6C61F-855F-4112-9EE6-5D230ED6393F}"/>
              </a:ext>
            </a:extLst>
          </p:cNvPr>
          <p:cNvSpPr txBox="1"/>
          <p:nvPr/>
        </p:nvSpPr>
        <p:spPr>
          <a:xfrm>
            <a:off x="7547819" y="4523696"/>
            <a:ext cx="285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Training curves on CIFAR-10</a:t>
            </a:r>
            <a:endParaRPr lang="zh-CN" alt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B1264297-1691-4FBC-83C3-E8A504A2E5F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511785" y="5048145"/>
            <a:ext cx="508013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3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个层次的改变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1.BN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 after addition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 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before addition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Post-activation or Pre-activation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3.ReLU conjunction with BN or 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not conjunction with BN 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181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58772-144F-49D5-8A7B-C14EC75D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Post-activation or Pre-activation?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E3D543-1061-47D6-B4D7-232DB0710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219" y="2667786"/>
            <a:ext cx="6043184" cy="35512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0D1A86-36B5-4183-8ECF-2A1B8B34D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421" y="986400"/>
            <a:ext cx="8061565" cy="16813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7B0B846-AC48-43FA-8EB0-927A0F84B6FE}"/>
              </a:ext>
            </a:extLst>
          </p:cNvPr>
          <p:cNvSpPr txBox="1"/>
          <p:nvPr/>
        </p:nvSpPr>
        <p:spPr>
          <a:xfrm>
            <a:off x="1520208" y="2505670"/>
            <a:ext cx="2850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上一页：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(a)-&gt;(d)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(b)-&gt;(e)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49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61BF7-5248-4229-B08E-4C935ADC8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Full pre-activation </a:t>
            </a:r>
            <a:r>
              <a:rPr lang="zh-CN" altLang="en-US" dirty="0"/>
              <a:t>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3F817C-DB44-4C7E-8BC7-999ED4BEB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191" y="1434954"/>
            <a:ext cx="7777770" cy="39880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05BB76-0267-4944-9009-CE85C1084165}"/>
              </a:ext>
            </a:extLst>
          </p:cNvPr>
          <p:cNvSpPr txBox="1"/>
          <p:nvPr/>
        </p:nvSpPr>
        <p:spPr>
          <a:xfrm>
            <a:off x="3151672" y="5502267"/>
            <a:ext cx="614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为什么当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层数比较少时，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的影响非常小？</a:t>
            </a:r>
          </a:p>
        </p:txBody>
      </p:sp>
    </p:spTree>
    <p:extLst>
      <p:ext uri="{BB962C8B-B14F-4D97-AF65-F5344CB8AC3E}">
        <p14:creationId xmlns:p14="http://schemas.microsoft.com/office/powerpoint/2010/main" val="16987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604F6-64AC-40A6-A6E9-8509AB69C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ResNeXt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3846AE-088A-4077-9E71-B35CD8EBA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2358297"/>
            <a:ext cx="4724809" cy="21414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089089-142F-46CF-904C-ECA79AD14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024" y="869758"/>
            <a:ext cx="4458086" cy="4488569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9A70AE2D-3807-4872-9E55-E6C70EB8F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824" y="1503071"/>
            <a:ext cx="535442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思想：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split-transform-merge strategy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283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60565E7B-053D-4485-8B37-BB2114F3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12" y="1434635"/>
            <a:ext cx="10257975" cy="9144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1FF5317A-9042-47D3-BF8C-DEB4D976C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1.ResNet</a:t>
            </a:r>
            <a:r>
              <a:rPr lang="zh-CN" altLang="en-US" dirty="0">
                <a:solidFill>
                  <a:schemeClr val="bg1"/>
                </a:solidFill>
              </a:rPr>
              <a:t>之前的结构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2.ResNet</a:t>
            </a:r>
            <a:r>
              <a:rPr lang="zh-CN" altLang="en-US" dirty="0">
                <a:solidFill>
                  <a:schemeClr val="bg1"/>
                </a:solidFill>
              </a:rPr>
              <a:t>的发展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3.SENet</a:t>
            </a:r>
            <a:r>
              <a:rPr lang="zh-CN" altLang="en-US" dirty="0">
                <a:solidFill>
                  <a:schemeClr val="bg1"/>
                </a:solidFill>
              </a:rPr>
              <a:t>网络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4.</a:t>
            </a:r>
            <a:r>
              <a:rPr lang="zh-CN" altLang="en-US" dirty="0">
                <a:solidFill>
                  <a:schemeClr val="bg1"/>
                </a:solidFill>
              </a:rPr>
              <a:t>探讨</a:t>
            </a:r>
          </a:p>
        </p:txBody>
      </p:sp>
    </p:spTree>
    <p:extLst>
      <p:ext uri="{BB962C8B-B14F-4D97-AF65-F5344CB8AC3E}">
        <p14:creationId xmlns:p14="http://schemas.microsoft.com/office/powerpoint/2010/main" val="34203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1FDF97-75B5-445C-83AF-1D4D067D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Simple Neurons</a:t>
            </a:r>
            <a:r>
              <a:rPr lang="zh-CN" altLang="en-US" dirty="0"/>
              <a:t>到</a:t>
            </a:r>
            <a:r>
              <a:rPr lang="en-US" altLang="zh-CN" dirty="0" err="1"/>
              <a:t>ResNeXt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4FBA9C-175B-4BCA-994C-8C6541778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6" y="2359064"/>
            <a:ext cx="4316514" cy="17305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D7E846-F2D1-49F5-B03F-AD53E6C6D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654" y="2055822"/>
            <a:ext cx="7673676" cy="233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0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84469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r>
              <a:rPr lang="en-US" altLang="zh-CN" sz="4800" dirty="0" err="1"/>
              <a:t>SENet</a:t>
            </a:r>
            <a:r>
              <a:rPr lang="zh-CN" altLang="en-US" sz="4800" dirty="0"/>
              <a:t>网络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3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E2939-EA87-4DA2-993D-7AFB8ED9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Convolution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B16A45-3280-4F7B-8A60-67F6F23F9B37}"/>
              </a:ext>
            </a:extLst>
          </p:cNvPr>
          <p:cNvSpPr txBox="1"/>
          <p:nvPr/>
        </p:nvSpPr>
        <p:spPr>
          <a:xfrm>
            <a:off x="1095824" y="1011266"/>
            <a:ext cx="8170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convolutional filter is expected to be an informative combination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Fusing channel-wise and spatial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Within local receptive fields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949317-4D22-49DC-B149-66742BB37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289" y="2541326"/>
            <a:ext cx="5427043" cy="27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4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0BBCB3-9CFE-4289-9E38-906126E1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DDE6F1-DAA3-409E-BCB1-20F7FFB470AB}"/>
              </a:ext>
            </a:extLst>
          </p:cNvPr>
          <p:cNvSpPr txBox="1"/>
          <p:nvPr/>
        </p:nvSpPr>
        <p:spPr>
          <a:xfrm>
            <a:off x="1095824" y="2551837"/>
            <a:ext cx="77634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network can be enhanced from the aspect of channel relationship?</a:t>
            </a:r>
          </a:p>
          <a:p>
            <a:endParaRPr lang="en-US" altLang="zh-CN" dirty="0"/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Explicitly model channel-interdependencies within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recalibration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Selectively enhance useful features and suppress less useful ones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63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E70676-1C51-4A60-8932-C43BEA886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Squeeze-and-</a:t>
            </a:r>
            <a:r>
              <a:rPr lang="en-US" altLang="zh-CN" dirty="0" err="1"/>
              <a:t>Exicitation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72600E-8888-45E4-BCEF-DD66701AC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96" y="1413335"/>
            <a:ext cx="9076207" cy="40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83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1D17EFA-2C66-4A70-BE14-EEF1180A1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09" y="1371421"/>
            <a:ext cx="8550381" cy="4115157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2400A5B0-7FF2-4BC6-BFE0-4357F2DED1E0}"/>
              </a:ext>
            </a:extLst>
          </p:cNvPr>
          <p:cNvGrpSpPr/>
          <p:nvPr/>
        </p:nvGrpSpPr>
        <p:grpSpPr>
          <a:xfrm>
            <a:off x="1820809" y="5637229"/>
            <a:ext cx="8154186" cy="738664"/>
            <a:chOff x="1348033" y="5637229"/>
            <a:chExt cx="8154186" cy="73866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7CB850E-1690-4875-9F3F-23F81B7B33EE}"/>
                </a:ext>
              </a:extLst>
            </p:cNvPr>
            <p:cNvSpPr txBox="1"/>
            <p:nvPr/>
          </p:nvSpPr>
          <p:spPr>
            <a:xfrm>
              <a:off x="1348033" y="5637229"/>
              <a:ext cx="8154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为什么使用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 average pooling?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">
              <a:extLst>
                <a:ext uri="{FF2B5EF4-FFF2-40B4-BE49-F238E27FC236}">
                  <a16:creationId xmlns:a16="http://schemas.microsoft.com/office/drawing/2014/main" id="{94AD1B19-970A-4E0B-911D-F00A05368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8033" y="6006561"/>
              <a:ext cx="53921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为什</a:t>
              </a:r>
              <a:r>
                <a:rPr lang="zh-CN" altLang="en-US" dirty="0">
                  <a:solidFill>
                    <a:srgbClr val="333333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么引入</a:t>
              </a: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</a:rPr>
                <a:t>reduction ratio r?</a:t>
              </a: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89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93B2DA-2BAD-472D-8FA8-8B7D9723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70E885-A852-4C9D-B8FE-E738684BE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779" y="1486389"/>
            <a:ext cx="7118441" cy="388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7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5A5416-D9AC-454F-BC81-D8607C3A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role of Excitation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4C3E9C-8749-4B74-A38D-B2E4AF5E2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99" y="1488776"/>
            <a:ext cx="10445802" cy="388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2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r>
              <a:rPr lang="zh-CN" altLang="en-US" sz="4800" dirty="0"/>
              <a:t>探讨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4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04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F79A7-889B-4564-B1EF-9F9B3D353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显示建模的探讨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8C53345-EF65-4057-98F6-E436FACC6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824" y="1045052"/>
            <a:ext cx="79539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卷积本来就是要学习一个通道之间的不同组合，为什么还要多此一举构造通道间相互依赖的SE模块呢？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2238DD-4376-4638-9510-764290A789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856" y="1953178"/>
            <a:ext cx="2849224" cy="20593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74ABED-A50A-4CA2-8767-667FDF981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522" y="4274361"/>
            <a:ext cx="3758142" cy="18608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1CDE10-A2B6-4793-BB9A-3377CB332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78" y="1953178"/>
            <a:ext cx="3629880" cy="194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7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r>
              <a:rPr lang="en-US" altLang="zh-CN" sz="4800" dirty="0" err="1"/>
              <a:t>ResNet</a:t>
            </a:r>
            <a:r>
              <a:rPr lang="zh-CN" altLang="en-US" sz="4800" dirty="0"/>
              <a:t>之前的结构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1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42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337836" y="1629000"/>
            <a:ext cx="3600000" cy="3600000"/>
          </a:xfrm>
          <a:prstGeom prst="ellips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19509" y="2828835"/>
            <a:ext cx="3236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</a:rPr>
              <a:t>THANKS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697836" y="2828835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697836" y="4029164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4436036" y="1743300"/>
            <a:ext cx="3403600" cy="34036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68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  <a:r>
              <a:rPr lang="zh-CN" altLang="en-US" dirty="0"/>
              <a:t>结构发展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A11067-6C2B-4678-9935-BE54051A0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205" y="1428471"/>
            <a:ext cx="6725589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9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VGGNet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CE1B30-4647-47D6-992B-966CCF32A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88" y="2106813"/>
            <a:ext cx="3330229" cy="264436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CE6D468-3471-4492-9A18-1934826ED2AD}"/>
              </a:ext>
            </a:extLst>
          </p:cNvPr>
          <p:cNvSpPr txBox="1"/>
          <p:nvPr/>
        </p:nvSpPr>
        <p:spPr>
          <a:xfrm>
            <a:off x="2176102" y="475118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模块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ACB523F-89AD-475F-99CA-346B874DB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707" y="1371418"/>
            <a:ext cx="4054191" cy="411515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5B1AC8E-5946-4C59-AB3B-27A439AE5D69}"/>
              </a:ext>
            </a:extLst>
          </p:cNvPr>
          <p:cNvSpPr txBox="1"/>
          <p:nvPr/>
        </p:nvSpPr>
        <p:spPr>
          <a:xfrm>
            <a:off x="7002684" y="5686927"/>
            <a:ext cx="197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VGGNet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9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GoogLeNet</a:t>
            </a:r>
            <a:endParaRPr lang="zh-CN" altLang="en-US" dirty="0"/>
          </a:p>
        </p:txBody>
      </p:sp>
      <p:sp>
        <p:nvSpPr>
          <p:cNvPr id="8" name="Freeform 22"/>
          <p:cNvSpPr>
            <a:spLocks noChangeAspect="1" noEditPoints="1"/>
          </p:cNvSpPr>
          <p:nvPr/>
        </p:nvSpPr>
        <p:spPr bwMode="auto">
          <a:xfrm>
            <a:off x="1890451" y="2279188"/>
            <a:ext cx="285001" cy="405000"/>
          </a:xfrm>
          <a:custGeom>
            <a:avLst/>
            <a:gdLst>
              <a:gd name="T0" fmla="*/ 20 w 40"/>
              <a:gd name="T1" fmla="*/ 0 h 57"/>
              <a:gd name="T2" fmla="*/ 0 w 40"/>
              <a:gd name="T3" fmla="*/ 20 h 57"/>
              <a:gd name="T4" fmla="*/ 8 w 40"/>
              <a:gd name="T5" fmla="*/ 37 h 57"/>
              <a:gd name="T6" fmla="*/ 16 w 40"/>
              <a:gd name="T7" fmla="*/ 53 h 57"/>
              <a:gd name="T8" fmla="*/ 23 w 40"/>
              <a:gd name="T9" fmla="*/ 53 h 57"/>
              <a:gd name="T10" fmla="*/ 32 w 40"/>
              <a:gd name="T11" fmla="*/ 37 h 57"/>
              <a:gd name="T12" fmla="*/ 40 w 40"/>
              <a:gd name="T13" fmla="*/ 20 h 57"/>
              <a:gd name="T14" fmla="*/ 20 w 40"/>
              <a:gd name="T15" fmla="*/ 0 h 57"/>
              <a:gd name="T16" fmla="*/ 20 w 40"/>
              <a:gd name="T17" fmla="*/ 32 h 57"/>
              <a:gd name="T18" fmla="*/ 8 w 40"/>
              <a:gd name="T19" fmla="*/ 20 h 57"/>
              <a:gd name="T20" fmla="*/ 20 w 40"/>
              <a:gd name="T21" fmla="*/ 8 h 57"/>
              <a:gd name="T22" fmla="*/ 32 w 40"/>
              <a:gd name="T23" fmla="*/ 20 h 57"/>
              <a:gd name="T24" fmla="*/ 20 w 40"/>
              <a:gd name="T25" fmla="*/ 32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" h="57">
                <a:moveTo>
                  <a:pt x="20" y="0"/>
                </a:moveTo>
                <a:cubicBezTo>
                  <a:pt x="9" y="0"/>
                  <a:pt x="0" y="10"/>
                  <a:pt x="0" y="20"/>
                </a:cubicBezTo>
                <a:cubicBezTo>
                  <a:pt x="0" y="26"/>
                  <a:pt x="3" y="28"/>
                  <a:pt x="8" y="37"/>
                </a:cubicBezTo>
                <a:cubicBezTo>
                  <a:pt x="13" y="46"/>
                  <a:pt x="16" y="53"/>
                  <a:pt x="16" y="53"/>
                </a:cubicBezTo>
                <a:cubicBezTo>
                  <a:pt x="18" y="57"/>
                  <a:pt x="22" y="57"/>
                  <a:pt x="23" y="53"/>
                </a:cubicBezTo>
                <a:cubicBezTo>
                  <a:pt x="23" y="53"/>
                  <a:pt x="27" y="46"/>
                  <a:pt x="32" y="37"/>
                </a:cubicBezTo>
                <a:cubicBezTo>
                  <a:pt x="37" y="28"/>
                  <a:pt x="40" y="26"/>
                  <a:pt x="40" y="20"/>
                </a:cubicBezTo>
                <a:cubicBezTo>
                  <a:pt x="40" y="10"/>
                  <a:pt x="31" y="0"/>
                  <a:pt x="20" y="0"/>
                </a:cubicBezTo>
                <a:close/>
                <a:moveTo>
                  <a:pt x="20" y="32"/>
                </a:moveTo>
                <a:cubicBezTo>
                  <a:pt x="13" y="32"/>
                  <a:pt x="8" y="27"/>
                  <a:pt x="8" y="20"/>
                </a:cubicBezTo>
                <a:cubicBezTo>
                  <a:pt x="8" y="13"/>
                  <a:pt x="13" y="8"/>
                  <a:pt x="20" y="8"/>
                </a:cubicBezTo>
                <a:cubicBezTo>
                  <a:pt x="27" y="8"/>
                  <a:pt x="32" y="13"/>
                  <a:pt x="32" y="20"/>
                </a:cubicBezTo>
                <a:cubicBezTo>
                  <a:pt x="32" y="27"/>
                  <a:pt x="27" y="32"/>
                  <a:pt x="20" y="32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24"/>
          <p:cNvSpPr>
            <a:spLocks noChangeAspect="1"/>
          </p:cNvSpPr>
          <p:nvPr/>
        </p:nvSpPr>
        <p:spPr bwMode="auto">
          <a:xfrm>
            <a:off x="1839729" y="3911141"/>
            <a:ext cx="335724" cy="405000"/>
          </a:xfrm>
          <a:custGeom>
            <a:avLst/>
            <a:gdLst>
              <a:gd name="T0" fmla="*/ 17 w 53"/>
              <a:gd name="T1" fmla="*/ 48 h 64"/>
              <a:gd name="T2" fmla="*/ 11 w 53"/>
              <a:gd name="T3" fmla="*/ 46 h 64"/>
              <a:gd name="T4" fmla="*/ 0 w 53"/>
              <a:gd name="T5" fmla="*/ 55 h 64"/>
              <a:gd name="T6" fmla="*/ 11 w 53"/>
              <a:gd name="T7" fmla="*/ 64 h 64"/>
              <a:gd name="T8" fmla="*/ 21 w 53"/>
              <a:gd name="T9" fmla="*/ 55 h 64"/>
              <a:gd name="T10" fmla="*/ 21 w 53"/>
              <a:gd name="T11" fmla="*/ 27 h 64"/>
              <a:gd name="T12" fmla="*/ 49 w 53"/>
              <a:gd name="T13" fmla="*/ 14 h 64"/>
              <a:gd name="T14" fmla="*/ 49 w 53"/>
              <a:gd name="T15" fmla="*/ 43 h 64"/>
              <a:gd name="T16" fmla="*/ 44 w 53"/>
              <a:gd name="T17" fmla="*/ 41 h 64"/>
              <a:gd name="T18" fmla="*/ 33 w 53"/>
              <a:gd name="T19" fmla="*/ 50 h 64"/>
              <a:gd name="T20" fmla="*/ 43 w 53"/>
              <a:gd name="T21" fmla="*/ 59 h 64"/>
              <a:gd name="T22" fmla="*/ 53 w 53"/>
              <a:gd name="T23" fmla="*/ 50 h 64"/>
              <a:gd name="T24" fmla="*/ 53 w 53"/>
              <a:gd name="T25" fmla="*/ 0 h 64"/>
              <a:gd name="T26" fmla="*/ 17 w 53"/>
              <a:gd name="T27" fmla="*/ 18 h 64"/>
              <a:gd name="T28" fmla="*/ 17 w 53"/>
              <a:gd name="T29" fmla="*/ 4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3" h="64">
                <a:moveTo>
                  <a:pt x="17" y="48"/>
                </a:moveTo>
                <a:cubicBezTo>
                  <a:pt x="13" y="46"/>
                  <a:pt x="14" y="46"/>
                  <a:pt x="11" y="46"/>
                </a:cubicBezTo>
                <a:cubicBezTo>
                  <a:pt x="5" y="46"/>
                  <a:pt x="0" y="50"/>
                  <a:pt x="0" y="55"/>
                </a:cubicBezTo>
                <a:cubicBezTo>
                  <a:pt x="0" y="60"/>
                  <a:pt x="4" y="64"/>
                  <a:pt x="11" y="64"/>
                </a:cubicBezTo>
                <a:cubicBezTo>
                  <a:pt x="17" y="64"/>
                  <a:pt x="21" y="60"/>
                  <a:pt x="21" y="55"/>
                </a:cubicBezTo>
                <a:cubicBezTo>
                  <a:pt x="21" y="27"/>
                  <a:pt x="21" y="27"/>
                  <a:pt x="21" y="27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43"/>
                  <a:pt x="49" y="43"/>
                  <a:pt x="49" y="43"/>
                </a:cubicBezTo>
                <a:cubicBezTo>
                  <a:pt x="45" y="42"/>
                  <a:pt x="46" y="41"/>
                  <a:pt x="44" y="41"/>
                </a:cubicBezTo>
                <a:cubicBezTo>
                  <a:pt x="37" y="41"/>
                  <a:pt x="33" y="45"/>
                  <a:pt x="33" y="50"/>
                </a:cubicBezTo>
                <a:cubicBezTo>
                  <a:pt x="33" y="55"/>
                  <a:pt x="36" y="59"/>
                  <a:pt x="43" y="59"/>
                </a:cubicBezTo>
                <a:cubicBezTo>
                  <a:pt x="49" y="59"/>
                  <a:pt x="53" y="55"/>
                  <a:pt x="53" y="50"/>
                </a:cubicBezTo>
                <a:cubicBezTo>
                  <a:pt x="53" y="0"/>
                  <a:pt x="53" y="0"/>
                  <a:pt x="53" y="0"/>
                </a:cubicBezTo>
                <a:cubicBezTo>
                  <a:pt x="17" y="18"/>
                  <a:pt x="17" y="18"/>
                  <a:pt x="17" y="18"/>
                </a:cubicBezTo>
                <a:lnTo>
                  <a:pt x="17" y="48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042C7A-7406-4AD5-9DED-DB64F84AE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309" y="986400"/>
            <a:ext cx="4709568" cy="233192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A6D2588-BDD7-42AA-9BB5-42DE38997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86392" y="280198"/>
            <a:ext cx="2863401" cy="915352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148EEB63-FE79-4E2B-8C74-B75C292B6CB9}"/>
              </a:ext>
            </a:extLst>
          </p:cNvPr>
          <p:cNvSpPr txBox="1"/>
          <p:nvPr/>
        </p:nvSpPr>
        <p:spPr>
          <a:xfrm>
            <a:off x="4970927" y="3310100"/>
            <a:ext cx="169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Inception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模块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3DEF03C-A949-4909-89BA-1E48E959D045}"/>
              </a:ext>
            </a:extLst>
          </p:cNvPr>
          <p:cNvSpPr txBox="1"/>
          <p:nvPr/>
        </p:nvSpPr>
        <p:spPr>
          <a:xfrm>
            <a:off x="4970927" y="6118292"/>
            <a:ext cx="188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GoogLeNet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94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r>
              <a:rPr lang="en-US" altLang="zh-CN" sz="4800" dirty="0" err="1"/>
              <a:t>ResNet</a:t>
            </a:r>
            <a:r>
              <a:rPr lang="zh-CN" altLang="en-US" sz="4800" dirty="0"/>
              <a:t>的发展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2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7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01AF5-1900-482F-8B95-127739FD4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problem</a:t>
            </a:r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C68893B-62D3-4485-9D31-AD96D6131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823" y="1473640"/>
            <a:ext cx="950942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Driven by the significance of depth, a question arises: Is learning better networks as easy as stacking more layers?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1B9AF87-FBE6-442A-BE9B-1F489082B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823" y="2749652"/>
            <a:ext cx="950942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When deeper networks are able to start converging, a degradation problem has been exposed: with the network depth increasing, accuracy gets saturated (which might be unsurprising) and then degrades rapidly.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0BE97EC-2932-4190-B7D2-279984E25983}"/>
              </a:ext>
            </a:extLst>
          </p:cNvPr>
          <p:cNvSpPr/>
          <p:nvPr/>
        </p:nvSpPr>
        <p:spPr>
          <a:xfrm>
            <a:off x="1095823" y="2096257"/>
            <a:ext cx="226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degradation problem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3AF2505-2606-409A-87FA-20A79E2C4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91" y="3523574"/>
            <a:ext cx="4357018" cy="249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6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874185-0304-4333-85D2-79C2D300A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验证</a:t>
            </a:r>
            <a:r>
              <a:rPr lang="en-US" altLang="zh-CN" dirty="0"/>
              <a:t>degradation</a:t>
            </a:r>
            <a:r>
              <a:rPr lang="zh-CN" altLang="en-US" dirty="0"/>
              <a:t>产生原因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0F373B-899E-4F9D-8933-DF9771A09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834" y="1164200"/>
            <a:ext cx="4867954" cy="509658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2AD39FF-BB8E-4C8B-B69E-141FD14425ED}"/>
              </a:ext>
            </a:extLst>
          </p:cNvPr>
          <p:cNvSpPr txBox="1"/>
          <p:nvPr/>
        </p:nvSpPr>
        <p:spPr>
          <a:xfrm>
            <a:off x="1614214" y="4499102"/>
            <a:ext cx="435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为什么要学习恒等映射？</a:t>
            </a:r>
          </a:p>
        </p:txBody>
      </p:sp>
    </p:spTree>
    <p:extLst>
      <p:ext uri="{BB962C8B-B14F-4D97-AF65-F5344CB8AC3E}">
        <p14:creationId xmlns:p14="http://schemas.microsoft.com/office/powerpoint/2010/main" val="151819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404</Words>
  <Application>Microsoft Office PowerPoint</Application>
  <PresentationFormat>宽屏</PresentationFormat>
  <Paragraphs>87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微軟正黑體</vt:lpstr>
      <vt:lpstr>Open Sans</vt:lpstr>
      <vt:lpstr>宋体</vt:lpstr>
      <vt:lpstr>微软雅黑</vt:lpstr>
      <vt:lpstr>Arial</vt:lpstr>
      <vt:lpstr>Calibri</vt:lpstr>
      <vt:lpstr>Times New Roman</vt:lpstr>
      <vt:lpstr>Office 主题</vt:lpstr>
      <vt:lpstr>基于ResNet的思考</vt:lpstr>
      <vt:lpstr>目录</vt:lpstr>
      <vt:lpstr>ResNet之前的结构</vt:lpstr>
      <vt:lpstr>CNN结构发展</vt:lpstr>
      <vt:lpstr>VGGNet</vt:lpstr>
      <vt:lpstr>GoogLeNet</vt:lpstr>
      <vt:lpstr>ResNet的发展</vt:lpstr>
      <vt:lpstr>problem</vt:lpstr>
      <vt:lpstr>验证degradation产生原因</vt:lpstr>
      <vt:lpstr>ResNet模块</vt:lpstr>
      <vt:lpstr>ResNet模块改进</vt:lpstr>
      <vt:lpstr>ResNet实验和后续</vt:lpstr>
      <vt:lpstr>ResNetV2</vt:lpstr>
      <vt:lpstr>On the Importance of Identity Skip Connections</vt:lpstr>
      <vt:lpstr>Experiments on Skip Connections</vt:lpstr>
      <vt:lpstr>On the Usage of Activation Functions</vt:lpstr>
      <vt:lpstr>Post-activation or Pre-activation?</vt:lpstr>
      <vt:lpstr>Full pre-activation 分析</vt:lpstr>
      <vt:lpstr>ResNeXt</vt:lpstr>
      <vt:lpstr>从Simple Neurons到ResNeXt</vt:lpstr>
      <vt:lpstr>SENet网络</vt:lpstr>
      <vt:lpstr>Convolution</vt:lpstr>
      <vt:lpstr>Motivation</vt:lpstr>
      <vt:lpstr>Squeeze-and-Exicitation模块</vt:lpstr>
      <vt:lpstr>PowerPoint 演示文稿</vt:lpstr>
      <vt:lpstr>Architectures</vt:lpstr>
      <vt:lpstr>The role of Excitation</vt:lpstr>
      <vt:lpstr>探讨</vt:lpstr>
      <vt:lpstr>显示建模的探讨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Ryan Lee</dc:creator>
  <cp:lastModifiedBy>jiayu chen</cp:lastModifiedBy>
  <cp:revision>111</cp:revision>
  <dcterms:created xsi:type="dcterms:W3CDTF">2014-04-01T11:22:20Z</dcterms:created>
  <dcterms:modified xsi:type="dcterms:W3CDTF">2018-10-17T08:26:13Z</dcterms:modified>
</cp:coreProperties>
</file>